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433871fbc6842c3" /><Relationship Type="http://schemas.openxmlformats.org/officeDocument/2006/relationships/extended-properties" Target="/docProps/app.xml" Id="Ra817de6d57bf498e" /><Relationship Type="http://schemas.openxmlformats.org/officeDocument/2006/relationships/officeDocument" Target="/ppt/presentation.xml" Id="R7d9c00d5c5a64b0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016626652a2495d"/>
  </p:sldMasterIdLst>
  <p:notesMasterIdLst>
    <p:notesMasterId xmlns:r="http://schemas.openxmlformats.org/officeDocument/2006/relationships" r:id="Rec009373199d4866"/>
  </p:notesMasterIdLst>
  <p:sldIdLst>
    <p:sldId xmlns:r="http://schemas.openxmlformats.org/officeDocument/2006/relationships" id="256" r:id="R965c68a9d0574df7"/>
    <p:sldId xmlns:r="http://schemas.openxmlformats.org/officeDocument/2006/relationships" id="257" r:id="R39f99acdae5949ff"/>
    <p:sldId xmlns:r="http://schemas.openxmlformats.org/officeDocument/2006/relationships" id="258" r:id="Rc61a6bbfba2147d8"/>
    <p:sldId xmlns:r="http://schemas.openxmlformats.org/officeDocument/2006/relationships" id="259" r:id="Ra56a6c072684468d"/>
    <p:sldId xmlns:r="http://schemas.openxmlformats.org/officeDocument/2006/relationships" id="260" r:id="R1ed3b435af0c4061"/>
    <p:sldId xmlns:r="http://schemas.openxmlformats.org/officeDocument/2006/relationships" id="261" r:id="R7a9e84d9b8e34bf9"/>
    <p:sldId xmlns:r="http://schemas.openxmlformats.org/officeDocument/2006/relationships" id="262" r:id="R00c3ffc557f84c65"/>
    <p:sldId xmlns:r="http://schemas.openxmlformats.org/officeDocument/2006/relationships" id="263" r:id="R0d08bfb7236540bf"/>
    <p:sldId xmlns:r="http://schemas.openxmlformats.org/officeDocument/2006/relationships" id="264" r:id="R2c70c3bdbc1247f2"/>
    <p:sldId xmlns:r="http://schemas.openxmlformats.org/officeDocument/2006/relationships" id="265" r:id="R869134e783774692"/>
    <p:sldId xmlns:r="http://schemas.openxmlformats.org/officeDocument/2006/relationships" id="266" r:id="Rd35323a074734f34"/>
    <p:sldId xmlns:r="http://schemas.openxmlformats.org/officeDocument/2006/relationships" id="267" r:id="R5fdfaa04d6134852"/>
    <p:sldId xmlns:r="http://schemas.openxmlformats.org/officeDocument/2006/relationships" id="268" r:id="R9584d0f0da4d4314"/>
    <p:sldId xmlns:r="http://schemas.openxmlformats.org/officeDocument/2006/relationships" id="269" r:id="R32a12f8f944949e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5075f72abe64196" /><Relationship Type="http://schemas.openxmlformats.org/officeDocument/2006/relationships/slideMaster" Target="/ppt/slideMasters/slideMaster1.xml" Id="Ra016626652a2495d" /><Relationship Type="http://schemas.openxmlformats.org/officeDocument/2006/relationships/notesMaster" Target="/ppt/notesMasters/notesMaster1.xml" Id="Rec009373199d4866" /><Relationship Type="http://schemas.openxmlformats.org/officeDocument/2006/relationships/presProps" Target="/ppt/presProps.xml" Id="R1af717179b524763" /><Relationship Type="http://schemas.openxmlformats.org/officeDocument/2006/relationships/tableStyles" Target="/ppt/tableStyles.xml" Id="Rae111e56371540d6" /><Relationship Type="http://schemas.openxmlformats.org/officeDocument/2006/relationships/slide" Target="/ppt/slides/slide1.xml" Id="R965c68a9d0574df7" /><Relationship Type="http://schemas.openxmlformats.org/officeDocument/2006/relationships/slide" Target="/ppt/slides/slide2.xml" Id="R39f99acdae5949ff" /><Relationship Type="http://schemas.openxmlformats.org/officeDocument/2006/relationships/slide" Target="/ppt/slides/slide3.xml" Id="Rc61a6bbfba2147d8" /><Relationship Type="http://schemas.openxmlformats.org/officeDocument/2006/relationships/slide" Target="/ppt/slides/slide4.xml" Id="Ra56a6c072684468d" /><Relationship Type="http://schemas.openxmlformats.org/officeDocument/2006/relationships/slide" Target="/ppt/slides/slide5.xml" Id="R1ed3b435af0c4061" /><Relationship Type="http://schemas.openxmlformats.org/officeDocument/2006/relationships/slide" Target="/ppt/slides/slide6.xml" Id="R7a9e84d9b8e34bf9" /><Relationship Type="http://schemas.openxmlformats.org/officeDocument/2006/relationships/slide" Target="/ppt/slides/slide7.xml" Id="R00c3ffc557f84c65" /><Relationship Type="http://schemas.openxmlformats.org/officeDocument/2006/relationships/slide" Target="/ppt/slides/slide8.xml" Id="R0d08bfb7236540bf" /><Relationship Type="http://schemas.openxmlformats.org/officeDocument/2006/relationships/slide" Target="/ppt/slides/slide9.xml" Id="R2c70c3bdbc1247f2" /><Relationship Type="http://schemas.openxmlformats.org/officeDocument/2006/relationships/slide" Target="/ppt/slides/slide10.xml" Id="R869134e783774692" /><Relationship Type="http://schemas.openxmlformats.org/officeDocument/2006/relationships/slide" Target="/ppt/slides/slide11.xml" Id="Rd35323a074734f34" /><Relationship Type="http://schemas.openxmlformats.org/officeDocument/2006/relationships/slide" Target="/ppt/slides/slide12.xml" Id="R5fdfaa04d6134852" /><Relationship Type="http://schemas.openxmlformats.org/officeDocument/2006/relationships/slide" Target="/ppt/slides/slide13.xml" Id="R9584d0f0da4d4314" /><Relationship Type="http://schemas.openxmlformats.org/officeDocument/2006/relationships/slide" Target="/ppt/slides/slide14.xml" Id="R32a12f8f944949e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23d0b0ed21447d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The Ranstead">
      <a:dk1>
        <a:srgbClr val="333333"/>
      </a:dk1>
      <a:lt1>
        <a:srgbClr val="F7F4EF"/>
      </a:lt1>
      <a:dk2>
        <a:srgbClr val="1E3557"/>
      </a:dk2>
      <a:lt2>
        <a:srgbClr val="F7F4EF"/>
      </a:lt2>
      <a:accent1>
        <a:srgbClr val="1E3557"/>
      </a:accent1>
      <a:accent2>
        <a:srgbClr val="B68A4C"/>
      </a:accent2>
      <a:accent3>
        <a:srgbClr val="F7F4EF"/>
      </a:accent3>
      <a:accent4>
        <a:srgbClr val="333333"/>
      </a:accent4>
      <a:accent5>
        <a:srgbClr val="1E3557"/>
      </a:accent5>
      <a:accent6>
        <a:srgbClr val="B68A4C"/>
      </a:accent6>
      <a:hlink>
        <a:srgbClr val="B68A4C"/>
      </a:hlink>
      <a:folHlink>
        <a:srgbClr val="B68A4C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The Ranstead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1d6e5554988400d" /><Relationship Type="http://schemas.openxmlformats.org/officeDocument/2006/relationships/notesMaster" Target="/ppt/notesMasters/notesMaster1.xml" Id="R8634feaf2ffc440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d3f420594224844" /><Relationship Type="http://schemas.openxmlformats.org/officeDocument/2006/relationships/notesMaster" Target="/ppt/notesMasters/notesMaster1.xml" Id="Rf0df6c7828a6494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0b723a0d344bc7" /><Relationship Type="http://schemas.openxmlformats.org/officeDocument/2006/relationships/notesMaster" Target="/ppt/notesMasters/notesMaster1.xml" Id="R8ee735afe0de445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b5d91493caa460a" /><Relationship Type="http://schemas.openxmlformats.org/officeDocument/2006/relationships/notesMaster" Target="/ppt/notesMasters/notesMaster1.xml" Id="Rb6eb4474765345e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288405c9fe44b1f" /><Relationship Type="http://schemas.openxmlformats.org/officeDocument/2006/relationships/notesMaster" Target="/ppt/notesMasters/notesMaster1.xml" Id="R901ec63012814c8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a02a2acfb274858" /><Relationship Type="http://schemas.openxmlformats.org/officeDocument/2006/relationships/notesMaster" Target="/ppt/notesMasters/notesMaster1.xml" Id="Rb772cba73bae45a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a798c01858c4d81" /><Relationship Type="http://schemas.openxmlformats.org/officeDocument/2006/relationships/notesMaster" Target="/ppt/notesMasters/notesMaster1.xml" Id="R44954a2687ac45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c45a2a2f4054b45" /><Relationship Type="http://schemas.openxmlformats.org/officeDocument/2006/relationships/notesMaster" Target="/ppt/notesMasters/notesMaster1.xml" Id="Re98f9c4a694343c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4b3102ca6f7419c" /><Relationship Type="http://schemas.openxmlformats.org/officeDocument/2006/relationships/notesMaster" Target="/ppt/notesMasters/notesMaster1.xml" Id="Rd19d4d3d670f47e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1a6a6b399c04e29" /><Relationship Type="http://schemas.openxmlformats.org/officeDocument/2006/relationships/notesMaster" Target="/ppt/notesMasters/notesMaster1.xml" Id="R5382e5e8ed84414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81f8525438f4004" /><Relationship Type="http://schemas.openxmlformats.org/officeDocument/2006/relationships/notesMaster" Target="/ppt/notesMasters/notesMaster1.xml" Id="R2356ffffe77941c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d027b94349444eb" /><Relationship Type="http://schemas.openxmlformats.org/officeDocument/2006/relationships/notesMaster" Target="/ppt/notesMasters/notesMaster1.xml" Id="Rd574e577393748d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413bdaa70f349aa" /><Relationship Type="http://schemas.openxmlformats.org/officeDocument/2006/relationships/notesMaster" Target="/ppt/notesMasters/notesMaster1.xml" Id="R06884a90a88d49a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41af2a9a6ab41f0" /><Relationship Type="http://schemas.openxmlformats.org/officeDocument/2006/relationships/notesMaster" Target="/ppt/notesMasters/notesMaster1.xml" Id="Rcedc92ecb2d5430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>78 silent H.264 videos at 30 fps: clean and branded 6, 15, 30 seconds in 9:16, 4:5, 1:1, 16:9, plus 45-second 9:16 Shorts per route.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>Matched test example: identical photo, logo placement and format. Only the headline changes. Use comparable caption, CTA, budget and placement when running this test.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Campaign Kit V2. September 13, 2026. Brand, creative and lease requirements: supplied ASTRA-KIT-V2-BRIEF-2026-09-13.md and supplied Ranstead brand guide. Property imagery: original supplied Ranstead photos and walkthrough footage. Approved route concepts retained. No new property imagery.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0ed015bfbc3458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8263107275443fc" /><Relationship Type="http://schemas.openxmlformats.org/officeDocument/2006/relationships/slideLayout" Target="/ppt/slideLayouts/slideLayout1.xml" Id="R14a47b9cacfd4ea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4a47b9cacfd4ea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69e41c73844963" /><Relationship Type="http://schemas.openxmlformats.org/officeDocument/2006/relationships/image" Target="/ppt/media/image.jpeg" Id="R601dbd31cff84cef" /><Relationship Type="http://schemas.openxmlformats.org/officeDocument/2006/relationships/image" Target="/ppt/media/image.png" Id="Rd2509cb5301342a8" /><Relationship Type="http://schemas.openxmlformats.org/officeDocument/2006/relationships/notesSlide" Target="/ppt/notesSlides/notesSlide1.xml" Id="R95ff11f7e3444ec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478197835b4276" /><Relationship Type="http://schemas.openxmlformats.org/officeDocument/2006/relationships/image" Target="/ppt/media/image2.jpeg" Id="Ra0968c07ab3545ad" /><Relationship Type="http://schemas.openxmlformats.org/officeDocument/2006/relationships/image" Target="/ppt/media/image3.jpeg" Id="R5d8307861b4a4be3" /><Relationship Type="http://schemas.openxmlformats.org/officeDocument/2006/relationships/image" Target="/ppt/media/image4.jpeg" Id="R14df2141c7ff4b2d" /><Relationship Type="http://schemas.openxmlformats.org/officeDocument/2006/relationships/notesSlide" Target="/ppt/notesSlides/notesSlide2.xml" Id="Rad53fd8df3934b1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41217512074bee" /><Relationship Type="http://schemas.openxmlformats.org/officeDocument/2006/relationships/image" Target="/ppt/media/image5.jpeg" Id="R85db2dc5d57d4823" /><Relationship Type="http://schemas.openxmlformats.org/officeDocument/2006/relationships/notesSlide" Target="/ppt/notesSlides/notesSlide3.xml" Id="R2864924a0fe24f2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a7fdcbadf04efe" /><Relationship Type="http://schemas.openxmlformats.org/officeDocument/2006/relationships/image" Target="/ppt/media/image6.jpeg" Id="R52d406a7853a49ef" /><Relationship Type="http://schemas.openxmlformats.org/officeDocument/2006/relationships/notesSlide" Target="/ppt/notesSlides/notesSlide4.xml" Id="R19a6a4eba3d2420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83e72b0925498c" /><Relationship Type="http://schemas.openxmlformats.org/officeDocument/2006/relationships/image" Target="/ppt/media/image7.jpeg" Id="Rcd1b86b8f2ad496b" /><Relationship Type="http://schemas.openxmlformats.org/officeDocument/2006/relationships/notesSlide" Target="/ppt/notesSlides/notesSlide5.xml" Id="R879651a12f5b494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ef5cd2f1d14cc2" /><Relationship Type="http://schemas.openxmlformats.org/officeDocument/2006/relationships/image" Target="/ppt/media/image8.jpeg" Id="R82fdd90703f8432b" /><Relationship Type="http://schemas.openxmlformats.org/officeDocument/2006/relationships/notesSlide" Target="/ppt/notesSlides/notesSlide6.xml" Id="R286b857ac87248d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72d6d32f724202" /><Relationship Type="http://schemas.openxmlformats.org/officeDocument/2006/relationships/image" Target="/ppt/media/image9.jpeg" Id="R1e34d59a0d7943f1" /><Relationship Type="http://schemas.openxmlformats.org/officeDocument/2006/relationships/image" Target="/ppt/media/image10.jpeg" Id="Rf5bd8824e38944e0" /><Relationship Type="http://schemas.openxmlformats.org/officeDocument/2006/relationships/image" Target="/ppt/media/image11.jpeg" Id="R816315ba5742427d" /><Relationship Type="http://schemas.openxmlformats.org/officeDocument/2006/relationships/image" Target="/ppt/media/image12.jpeg" Id="R4734bcf57281401f" /><Relationship Type="http://schemas.openxmlformats.org/officeDocument/2006/relationships/notesSlide" Target="/ppt/notesSlides/notesSlide7.xml" Id="R6c220e2d8f18425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e9deb1a12248ea" /><Relationship Type="http://schemas.openxmlformats.org/officeDocument/2006/relationships/image" Target="/ppt/media/image13.jpeg" Id="Rc46ee9c9717f4fb4" /><Relationship Type="http://schemas.openxmlformats.org/officeDocument/2006/relationships/image" Target="/ppt/media/image14.jpeg" Id="Rec0faa982b9b4e0f" /><Relationship Type="http://schemas.openxmlformats.org/officeDocument/2006/relationships/image" Target="/ppt/media/image15.jpeg" Id="R811b826f778d4fa1" /><Relationship Type="http://schemas.openxmlformats.org/officeDocument/2006/relationships/notesSlide" Target="/ppt/notesSlides/notesSlide8.xml" Id="Rf83deae2e1354b3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b0db4d827642e8" /><Relationship Type="http://schemas.openxmlformats.org/officeDocument/2006/relationships/notesSlide" Target="/ppt/notesSlides/notesSlide9.xml" Id="R2d53830aa0a3418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55916cc5dc4c8c" /><Relationship Type="http://schemas.openxmlformats.org/officeDocument/2006/relationships/notesSlide" Target="/ppt/notesSlides/notesSlide10.xml" Id="R8d41c7a9e760439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bd1c7a13f04cb4" /><Relationship Type="http://schemas.openxmlformats.org/officeDocument/2006/relationships/image" Target="/ppt/media/image16.jpeg" Id="R562a7675e3244482" /><Relationship Type="http://schemas.openxmlformats.org/officeDocument/2006/relationships/notesSlide" Target="/ppt/notesSlides/notesSlide11.xml" Id="R328ddaaee0c847e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9be267783846c4" /><Relationship Type="http://schemas.openxmlformats.org/officeDocument/2006/relationships/image" Target="/ppt/media/image2.png" Id="Rbc3259e1b89f4447" /><Relationship Type="http://schemas.openxmlformats.org/officeDocument/2006/relationships/image" Target="/ppt/media/image3.png" Id="R590e2a8d46774181" /><Relationship Type="http://schemas.openxmlformats.org/officeDocument/2006/relationships/image" Target="/ppt/media/image4.png" Id="R800bf9dfcb97493d" /><Relationship Type="http://schemas.openxmlformats.org/officeDocument/2006/relationships/image" Target="/ppt/media/image5.png" Id="Rc998b22c1b434356" /><Relationship Type="http://schemas.openxmlformats.org/officeDocument/2006/relationships/image" Target="/ppt/media/image6.png" Id="Rd1ca29df730647f1" /><Relationship Type="http://schemas.openxmlformats.org/officeDocument/2006/relationships/image" Target="/ppt/media/image7.png" Id="R31c341cce84d4b8a" /><Relationship Type="http://schemas.openxmlformats.org/officeDocument/2006/relationships/notesSlide" Target="/ppt/notesSlides/notesSlide12.xml" Id="R52ae45a3f01749e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90c11a6a104462" /><Relationship Type="http://schemas.openxmlformats.org/officeDocument/2006/relationships/image" Target="/ppt/media/image17.jpeg" Id="Rf8bebc4921104201" /><Relationship Type="http://schemas.openxmlformats.org/officeDocument/2006/relationships/notesSlide" Target="/ppt/notesSlides/notesSlide13.xml" Id="R72d0b7e45ec84bd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8c3718b7a1405c" /><Relationship Type="http://schemas.openxmlformats.org/officeDocument/2006/relationships/image" Target="/ppt/media/image18.jpeg" Id="R8af1816de1a24dcb" /><Relationship Type="http://schemas.openxmlformats.org/officeDocument/2006/relationships/hyperlink" Target="https://campaign.theranstead.com" TargetMode="External" Id="R36cb07a7f38e4f9f" /><Relationship Type="http://schemas.openxmlformats.org/officeDocument/2006/relationships/hyperlink" Target="https://docs.google.com/spreadsheets/d/1r_wtObgNx7d801jvYJR9jRr55Cr7v5XxUx-OVXmG5bI/edit?usp=drivesdk" TargetMode="External" Id="R897f392153d84500" /><Relationship Type="http://schemas.openxmlformats.org/officeDocument/2006/relationships/hyperlink" Target="https://drive.google.com/drive/folders/1LH1RfqFb9c2FXXM2nTMWLIh3PAPytEfs" TargetMode="External" Id="R201787c059894ebf" /><Relationship Type="http://schemas.openxmlformats.org/officeDocument/2006/relationships/notesSlide" Target="/ppt/notesSlides/notesSlide14.xml" Id="R7857fcae4170402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B2C400A-039B-4C5A-A27B-16BE782EE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PREPARED BY TYW STUDIO.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B91241-463A-4B20-A6C0-36066B916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r>
              <a:t/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20DE46-27DB-42EC-9310-4CEB80F2F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284F6F-2869-442B-B238-FCA7FD991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74CE7D-7889-404E-9BFA-F9C02A1BF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01</a:t>
            </a:r>
          </a:p>
        </p:txBody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1dbd31cff84cef"/>
          <a:stretch xmlns:a="http://schemas.openxmlformats.org/drawingml/2006/main"/>
        </p:blipFill>
        <p:spPr>
          <a:xfrm xmlns:a="http://schemas.openxmlformats.org/drawingml/2006/main">
            <a:off x="7153275" y="342900"/>
            <a:ext cx="4629150" cy="61722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A530A4-8296-4264-86CE-2444CF273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838700" cy="6324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14BC3D-78F7-4347-A631-AE62F8C30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E583DB-90CC-4315-A332-4B0289E21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2E13B01-9360-486B-8B31-5A2500FE5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81923A-2194-4069-9668-FE307418F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20FD04-1D3B-4F65-89A8-B31967833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F666936-1C72-4033-BC88-B8821A7A5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EC1E76-B882-464D-A540-B8B0E1D24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9607443-0E42-4D07-945F-969144515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pic>
        <p:nvPicPr>
          <p:cNvPr id="3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509cb5301342a8"/>
          <a:stretch xmlns:a="http://schemas.openxmlformats.org/drawingml/2006/main"/>
        </p:blipFill>
        <p:spPr>
          <a:xfrm xmlns:a="http://schemas.openxmlformats.org/drawingml/2006/main">
            <a:off x="552450" y="716517"/>
            <a:ext cx="3714750" cy="913261"/>
          </a:xfrm>
          <a:prstGeom xmlns:a="http://schemas.openxmlformats.org/drawingml/2006/main" prst="rect">
            <a:avLst/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143DA27-7B2C-4159-9174-08FB9591D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62200"/>
            <a:ext cx="61912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1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1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A Rittenhouse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E2EEB16-A0ED-4CFC-AC8B-9CCFDC4EF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086100"/>
            <a:ext cx="619125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125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125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address. A place</a:t>
            </a:r>
          </a:p>
          <a:p xmlns:a="http://schemas.openxmlformats.org/drawingml/2006/main">
            <a:pPr>
              <a:buNone/>
              <a:defRPr sz="4125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125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to call your own.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457D16-09EA-453A-902A-BA6C1A5C1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5229225"/>
            <a:ext cx="61912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Campaign kit · Version 2</a:t>
            </a:r>
          </a:p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Studios and one-bedrooms</a:t>
            </a:r>
          </a:p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12-month leases</a:t>
            </a:r>
          </a:p>
        </p:txBody>
      </p:sp>
    </p:spTree>
    <p:extLst>
      <p:ext uri="{BB962C8B-B14F-4D97-AF65-F5344CB8AC3E}">
        <p14:creationId xmlns:p14="http://schemas.microsoft.com/office/powerpoint/2010/main" val="190841410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99195C4-13DC-4B89-B783-A0A47D271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POSITIONING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62CC4E-985F-4DBA-B7B0-7630E39C4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The address comes first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DE4F26-6EB8-4C82-8F95-78AFA5823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3D4841-47C2-4E4A-A841-5463F5FB4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109785-3DE5-43AC-9A3E-0BD136EE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02</a:t>
            </a:r>
          </a:p>
        </p:txBody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968c07ab3545ad"/>
          <a:stretch xmlns:a="http://schemas.openxmlformats.org/drawingml/2006/main"/>
        </p:blipFill>
        <p:spPr>
          <a:xfrm xmlns:a="http://schemas.openxmlformats.org/drawingml/2006/main">
            <a:off x="1265634" y="2228850"/>
            <a:ext cx="1907381" cy="2543175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509C39-E0CE-464F-B7AF-50A26A154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28725" y="2190750"/>
            <a:ext cx="19812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A43B58-FBE2-4266-84B0-0DA8A054C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28725" y="21907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3A9744-2DCF-43D4-B1C0-0134E8E85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28725" y="21907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9F431F-7859-4A81-B574-991F54475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21907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882321D-0762-4FC0-AA7B-86F4C0022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09925" y="21907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356F856-1AF7-45D2-92F8-CE57008D8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28725" y="48101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E596FC-12B2-4F19-A4CC-5BC95B077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28725" y="44100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E83C76D-44FC-4FFA-8E77-40E079CD5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48101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88E07B-73F4-4BDD-A1DC-BEEB39664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09925" y="44100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333B377-C866-4DDC-9266-EC729BC4E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000625"/>
            <a:ext cx="3524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01  The location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F4F3F0D-C84D-4D95-8721-9F4DABFDB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562600"/>
            <a:ext cx="3524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Rittenhouse and Center City.</a:t>
            </a:r>
          </a:p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neighborhood leads.</a:t>
            </a:r>
          </a:p>
        </p:txBody>
      </p:sp>
      <p:pic>
        <p:nvPicPr>
          <p:cNvPr id="6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8307861b4a4be3"/>
          <a:stretch xmlns:a="http://schemas.openxmlformats.org/drawingml/2006/main"/>
        </p:blipFill>
        <p:spPr>
          <a:xfrm xmlns:a="http://schemas.openxmlformats.org/drawingml/2006/main">
            <a:off x="4916442" y="2228850"/>
            <a:ext cx="2035266" cy="2543175"/>
          </a:xfrm>
          <a:prstGeom xmlns:a="http://schemas.openxmlformats.org/drawingml/2006/main" prst="rect">
            <a:avLst/>
          </a:prstGeom>
        </p:spPr>
      </p:pic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CC01857-F733-4325-AFBC-AE9739AFB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43475" y="2190750"/>
            <a:ext cx="19812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006259A-43F0-4348-884B-2072F4E9D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43475" y="21907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68038A9-AB44-43F9-A91B-D8C4BAE03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43475" y="21907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743F94B-043F-42D2-9477-06A8DB1D3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1907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D5DFC0D-5D59-4E3C-8D6F-CB044CE61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24675" y="21907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1B05C80-0858-45F4-B287-B536ACCDF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43475" y="48101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5442261-09D6-43A1-B21E-446A7829D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43475" y="44100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B33A6DE-EBAC-4AEF-A340-01747F6C6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48101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7D91481-58D6-4A65-B23F-353CC07DE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24675" y="44100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F0D37FD-EE71-4A3D-A51C-62FEFE851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5000625"/>
            <a:ext cx="3524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02  A new building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0998026-FCB2-4571-9976-3BF38A81A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5562600"/>
            <a:ext cx="3524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New construction, natural</a:t>
            </a:r>
          </a:p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light, and the details inside.</a:t>
            </a:r>
          </a:p>
        </p:txBody>
      </p:sp>
      <p:pic>
        <p:nvPicPr>
          <p:cNvPr id="7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df2141c7ff4b2d"/>
          <a:stretch xmlns:a="http://schemas.openxmlformats.org/drawingml/2006/main"/>
        </p:blipFill>
        <p:spPr>
          <a:xfrm xmlns:a="http://schemas.openxmlformats.org/drawingml/2006/main">
            <a:off x="8695134" y="2228850"/>
            <a:ext cx="1907381" cy="2543175"/>
          </a:xfrm>
          <a:prstGeom xmlns:a="http://schemas.openxmlformats.org/drawingml/2006/main" prst="rect">
            <a:avLst/>
          </a:prstGeom>
        </p:spPr>
      </p:pic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030BC1C-EEA6-4172-A184-D081C7BBF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58225" y="2190750"/>
            <a:ext cx="19812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444FC27-00A8-4CFE-A090-432000B01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58225" y="21907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B149A4F-86C7-4900-BC43-1A29EEBA5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58225" y="21907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153008-05B4-4B4C-9D7C-C3C8FB885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9375" y="21907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5E1EF0F-584F-4ABD-85D4-CB09B11D4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39425" y="21907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06E64FA-4897-4DF8-8474-D39560F5C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58225" y="48101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D667909-9313-4422-9E2C-7429D56D0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58225" y="44100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A846D9D-BBFA-46C0-AA15-09D665884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9375" y="48101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86B8933-076C-4E6D-A798-E13ACF14D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39425" y="44100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47D9611-2793-4809-8FDB-DB7A3117D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5000625"/>
            <a:ext cx="3524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03  Your own place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F7DE350-042A-47AF-B875-DFC4DCF47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5562600"/>
            <a:ext cx="3524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A studio or one-bedroom</a:t>
            </a:r>
          </a:p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with an address of your own.</a:t>
            </a:r>
          </a:p>
        </p:txBody>
      </p:sp>
    </p:spTree>
    <p:extLst>
      <p:ext uri="{BB962C8B-B14F-4D97-AF65-F5344CB8AC3E}">
        <p14:creationId xmlns:p14="http://schemas.microsoft.com/office/powerpoint/2010/main" val="98649792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002B806-9C0E-46AC-A705-EF7A5B748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ROUTE R1 / THE LOCATION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745E9F-CB31-4264-97E2-97E7E3A5E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r>
              <a:t/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177AB2-1CEE-4A06-BCA4-0247E40AF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1D7488-DA30-4678-89D8-EC1D34437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62CFCA-DE2B-4021-AE96-E1A4BAB53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03</a:t>
            </a:r>
          </a:p>
        </p:txBody>
      </p:sp>
      <p:pic>
        <p:nvPicPr>
          <p:cNvPr id="2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db2dc5d57d4823"/>
          <a:stretch xmlns:a="http://schemas.openxmlformats.org/drawingml/2006/main"/>
        </p:blipFill>
        <p:spPr>
          <a:xfrm xmlns:a="http://schemas.openxmlformats.org/drawingml/2006/main">
            <a:off x="7153275" y="342900"/>
            <a:ext cx="4629150" cy="61722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2AD441-373B-4D25-A47A-9C10133E1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838700" cy="6324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C0FA85E-0AFA-4F82-BB8C-916C382DA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5CB989-5CED-4DFE-948B-B9A8C4EE6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48C5D01-07D3-4239-B991-5FD353617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F539C0-95BD-4F43-9079-F8AF59846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9076ED-7308-4B0D-810B-829574AAE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8ED59D-6780-445D-A4AE-3646F35A7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A804D62-6C6C-408F-B52E-5819460F5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1DCC10E-04FD-4A29-AAED-B232CB52C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E730E8-7AB5-49EE-AC36-DA5DD1FAF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000250"/>
            <a:ext cx="6191250" cy="79724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650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650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Rittenhouse.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0D3E3C5-6A9E-41B0-A2C7-FAE4F8203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800350"/>
            <a:ext cx="6191250" cy="79724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650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650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At your door.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F32F45B-3B32-4B3B-847D-A052977FD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143375"/>
            <a:ext cx="59055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F7F4EF"/>
                </a:solidFill>
                <a:latin typeface="Inter"/>
                <a:ea typeface="Inter"/>
                <a:cs typeface="Inter"/>
              </a:rPr>
              <a:t>A Center City address.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A0C3C01-9BEF-48D0-8D08-0EF884CC1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248275"/>
            <a:ext cx="619125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12-month leases.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Explore the residences at theranstead.com.</a:t>
            </a:r>
          </a:p>
        </p:txBody>
      </p:sp>
    </p:spTree>
    <p:extLst>
      <p:ext uri="{BB962C8B-B14F-4D97-AF65-F5344CB8AC3E}">
        <p14:creationId xmlns:p14="http://schemas.microsoft.com/office/powerpoint/2010/main" val="168038562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76F295D-D593-430B-95CF-594221961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ROUTE R2 / BRAND NEW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91DCBF-2773-4C4E-B4EE-6EB0C02DB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r>
              <a:t/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FAB9EC-109A-4E24-AD44-A9E820802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A8FBDC-76AA-454C-B646-859CA1260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26A994-B0EA-4FA0-8F88-AAD42B64D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04</a:t>
            </a:r>
          </a:p>
        </p:txBody>
      </p:sp>
      <p:pic>
        <p:nvPicPr>
          <p:cNvPr id="2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d406a7853a49ef"/>
          <a:stretch xmlns:a="http://schemas.openxmlformats.org/drawingml/2006/main"/>
        </p:blipFill>
        <p:spPr>
          <a:xfrm xmlns:a="http://schemas.openxmlformats.org/drawingml/2006/main">
            <a:off x="7124700" y="501107"/>
            <a:ext cx="4686300" cy="5855787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96CC42-E56D-4EFF-AC79-365648A5C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838700" cy="6324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D0A6EEC-4203-4547-AFA8-8635BD5E2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F270E8-C28D-41C5-85FB-5B15C6175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EE04B7-562D-4AB7-B215-0D409A9BD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42E986-FFCA-4A33-B87B-BD655E349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847756-035E-4244-9EB2-803DBF2CA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80AA10B-60D7-42A0-A792-F6A170C31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6BE4A0-1841-49D2-9486-8964D6AE0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5E3BFB-B635-4C1E-B633-41B9FD20F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34D2482-C7E3-4973-B302-AB55641A9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000250"/>
            <a:ext cx="6191250" cy="79724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650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650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Brand new.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6E94CB-56D7-4E72-992E-90F034D58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800350"/>
            <a:ext cx="6191250" cy="79724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650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650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Ready for you.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D197C35-96CC-46AD-8971-95C98D141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143375"/>
            <a:ext cx="59055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F7F4EF"/>
                </a:solidFill>
                <a:latin typeface="Inter"/>
                <a:ea typeface="Inter"/>
                <a:cs typeface="Inter"/>
              </a:rPr>
              <a:t>New construction in Rittenhouse.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1C9FB99-65E8-4F00-8102-C889CAA44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248275"/>
            <a:ext cx="619125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12-month leases.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Explore the residences at theranstead.com.</a:t>
            </a:r>
          </a:p>
        </p:txBody>
      </p:sp>
    </p:spTree>
    <p:extLst>
      <p:ext uri="{BB962C8B-B14F-4D97-AF65-F5344CB8AC3E}">
        <p14:creationId xmlns:p14="http://schemas.microsoft.com/office/powerpoint/2010/main" val="74433942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9158078-BA32-4982-AAF1-17EAB14B8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ROUTE R3 / YOUR OWN PLACE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C5D84C-B2C0-4BCE-93AB-8F75D1EB0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r>
              <a:t/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69B027-5C89-4BAF-9B77-1424E27D8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27CE18-6D48-4595-A7D6-B4FAC2FD3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376784-7889-47E9-9DE7-35381DA42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05</a:t>
            </a:r>
          </a:p>
        </p:txBody>
      </p:sp>
      <p:pic>
        <p:nvPicPr>
          <p:cNvPr id="2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1b86b8f2ad496b"/>
          <a:stretch xmlns:a="http://schemas.openxmlformats.org/drawingml/2006/main"/>
        </p:blipFill>
        <p:spPr>
          <a:xfrm xmlns:a="http://schemas.openxmlformats.org/drawingml/2006/main">
            <a:off x="7153275" y="342900"/>
            <a:ext cx="4629150" cy="61722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B0C9A3-016D-4F3E-AF55-65FD7817D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838700" cy="6324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A69E524-983C-4C5C-948B-EEF2364B4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E5E3DF-1B0D-4C29-9510-0ABA3237D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747995C-08F9-4BDC-B106-B9656D634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2667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2B51CFC-4E2B-49A5-A008-03585AE87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2667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7FA8A8-22C1-44DD-9A27-402E2B148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8F42E1-74F1-451C-B829-EB90A65BA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551CAD-F220-4160-BC25-7FBE217FC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87150" y="659130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4D3552D-D46F-44D1-A46B-2AB547042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87200" y="61912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F3C78F7-BA97-491B-BDD9-39891C11A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000250"/>
            <a:ext cx="6191250" cy="79724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650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650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Your address.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F1555F7-DBE4-4B39-A20C-79B12FBBF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800350"/>
            <a:ext cx="6191250" cy="79724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4650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4650" i="1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Your own place.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5E518F-18A9-481B-96C4-269CC6FD2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143375"/>
            <a:ext cx="59055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F7F4EF"/>
                </a:solidFill>
                <a:latin typeface="Inter"/>
                <a:ea typeface="Inter"/>
                <a:cs typeface="Inter"/>
              </a:rPr>
              <a:t>Studios in Rittenhouse.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CEB9EC4-11C5-4549-9CD5-F518D03CC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248275"/>
            <a:ext cx="619125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12-month leases.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Explore the residences at theranstead.com.</a:t>
            </a:r>
          </a:p>
        </p:txBody>
      </p:sp>
    </p:spTree>
    <p:extLst>
      <p:ext uri="{BB962C8B-B14F-4D97-AF65-F5344CB8AC3E}">
        <p14:creationId xmlns:p14="http://schemas.microsoft.com/office/powerpoint/2010/main" val="174910931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C625F1F-6C4D-412A-BE6B-DDFBB07D1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AUDIENCE APPROACH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C0A598-9B22-462C-845A-1AED49898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Property and neighborhood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B211F7-2E03-4B31-9CCB-2D48385CD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1126DB-222C-43C7-AC4C-191B25EB5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4D35A7-780A-4AD6-BF39-43A5F9889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06</a:t>
            </a:r>
          </a:p>
        </p:txBody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fdd90703f8432b"/>
          <a:stretch xmlns:a="http://schemas.openxmlformats.org/drawingml/2006/main"/>
        </p:blipFill>
        <p:spPr>
          <a:xfrm xmlns:a="http://schemas.openxmlformats.org/drawingml/2006/main">
            <a:off x="6153150" y="2257425"/>
            <a:ext cx="5334000" cy="40005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4E4821-2C1D-4615-99DA-F0D0B0741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219325"/>
            <a:ext cx="5410200" cy="407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634495D-0DA6-4926-8F19-7637D947A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2193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ACDC0C8-CC9B-42FC-AE48-9F6037B0E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21932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3A7C8F0-2C7C-4A10-8BF7-9A9875D33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22193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C70F57F-9006-498C-8EF1-4ED50F7AA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525250" y="221932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4634B9-4F97-447D-A42E-E027097AE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62960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748911-908F-4F47-83DC-D7F1B456B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8959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E642AC6-8A84-4C38-9A40-9DA34CCA0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62960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E505C02-A3D9-40B6-8B66-2F060909D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525250" y="58959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F7D4A10-AEFC-4F3B-A635-1BA8ED926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400300"/>
            <a:ext cx="514350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550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550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The building and location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C9DB98E-A0FF-48B1-B312-96BBECEC1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00475"/>
            <a:ext cx="5238750" cy="2571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Rittenhouse and Center City.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New construction. Residence layouts.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Use the approved V2 copy sheet.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Keep ad copy focused on the property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and neighborhood. The agency owns</a:t>
            </a:r>
          </a:p>
          <a:p xmlns:a="http://schemas.openxmlformats.org/drawingml/2006/main">
            <a:pPr>
              <a:buNone/>
              <a:defRPr sz="18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75">
                <a:solidFill>
                  <a:srgbClr val="F7F4EF"/>
                </a:solidFill>
                <a:latin typeface="Inter"/>
                <a:ea typeface="Inter"/>
                <a:cs typeface="Inter"/>
              </a:rPr>
              <a:t>campaign setup and targeting.</a:t>
            </a:r>
          </a:p>
        </p:txBody>
      </p:sp>
    </p:spTree>
    <p:extLst>
      <p:ext uri="{BB962C8B-B14F-4D97-AF65-F5344CB8AC3E}">
        <p14:creationId xmlns:p14="http://schemas.microsoft.com/office/powerpoint/2010/main" val="152176031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757FBEC-765B-4ECF-B781-A25CE444D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CREATIVE SYSTEM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CD5D29-60C3-4349-AE58-15C38A71F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Four formats. Clean and branded.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6CDB43-6AC3-4C70-9458-C7CA6CEED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367629-1CD7-4EF0-A671-EABC604AC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BE8975-7535-4F1F-BE79-4656F661E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07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34d59a0d7943f1"/>
          <a:stretch xmlns:a="http://schemas.openxmlformats.org/drawingml/2006/main"/>
        </p:blipFill>
        <p:spPr>
          <a:xfrm xmlns:a="http://schemas.openxmlformats.org/drawingml/2006/main">
            <a:off x="933450" y="2362200"/>
            <a:ext cx="1714500" cy="30480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292F60F-689B-4F99-A160-71C027099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743575"/>
            <a:ext cx="2571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9:16  /  Reels + Shorts</a:t>
            </a:r>
          </a:p>
        </p:txBody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bd8824e38944e0"/>
          <a:stretch xmlns:a="http://schemas.openxmlformats.org/drawingml/2006/main"/>
        </p:blipFill>
        <p:spPr>
          <a:xfrm xmlns:a="http://schemas.openxmlformats.org/drawingml/2006/main">
            <a:off x="3457575" y="2552700"/>
            <a:ext cx="2286000" cy="2857500"/>
          </a:xfrm>
          <a:prstGeom xmlns:a="http://schemas.openxmlformats.org/drawingml/2006/main" prst="rect">
            <a:avLst/>
          </a:prstGeom>
        </p:spPr>
      </p:pic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448ADB-6F65-461B-B22E-794F5F1C0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62325" y="5743575"/>
            <a:ext cx="2571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4:5  /  Feed</a:t>
            </a:r>
          </a:p>
        </p:txBody>
      </p:sp>
      <p:pic>
        <p:nvPicPr>
          <p:cNvPr id="2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6315ba5742427d"/>
          <a:stretch xmlns:a="http://schemas.openxmlformats.org/drawingml/2006/main"/>
        </p:blipFill>
        <p:spPr>
          <a:xfrm xmlns:a="http://schemas.openxmlformats.org/drawingml/2006/main">
            <a:off x="6267450" y="3124200"/>
            <a:ext cx="2286000" cy="2286000"/>
          </a:xfrm>
          <a:prstGeom xmlns:a="http://schemas.openxmlformats.org/drawingml/2006/main" prst="rect">
            <a:avLst/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08EB05-25F3-4653-9F5F-0C0C023D5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743575"/>
            <a:ext cx="2571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1:1  /  Feed</a:t>
            </a:r>
          </a:p>
        </p:txBody>
      </p:sp>
      <p:pic>
        <p:nvPicPr>
          <p:cNvPr id="2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34bcf57281401f"/>
          <a:stretch xmlns:a="http://schemas.openxmlformats.org/drawingml/2006/main"/>
        </p:blipFill>
        <p:spPr>
          <a:xfrm xmlns:a="http://schemas.openxmlformats.org/drawingml/2006/main">
            <a:off x="9077325" y="4124325"/>
            <a:ext cx="2286000" cy="1285875"/>
          </a:xfrm>
          <a:prstGeom xmlns:a="http://schemas.openxmlformats.org/drawingml/2006/main" prst="rect">
            <a:avLst/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8378B00-84E2-4A8F-94E0-05F3DBD7D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82075" y="5743575"/>
            <a:ext cx="2571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16:9  /  YouTube</a:t>
            </a:r>
          </a:p>
        </p:txBody>
      </p:sp>
    </p:spTree>
    <p:extLst>
      <p:ext uri="{BB962C8B-B14F-4D97-AF65-F5344CB8AC3E}">
        <p14:creationId xmlns:p14="http://schemas.microsoft.com/office/powerpoint/2010/main" val="105616591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1B4D01-D4BD-4E02-A715-D7A547589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CONTROLLED TEST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009D12-878F-4CD7-99AD-0CDABDD03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A matched headline test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99C635-45A4-4AAB-9C52-0EAD1C796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C96A97-B8B6-416B-961C-EC602CC7C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A7010D-9A3F-41EE-802F-6B5218CDB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08</a:t>
            </a:r>
          </a:p>
        </p:txBody>
      </p:sp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6ee9c9717f4fb4"/>
          <a:stretch xmlns:a="http://schemas.openxmlformats.org/drawingml/2006/main"/>
        </p:blipFill>
        <p:spPr>
          <a:xfrm xmlns:a="http://schemas.openxmlformats.org/drawingml/2006/main">
            <a:off x="552450" y="2135981"/>
            <a:ext cx="2952750" cy="3690938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609802-FCDC-4C3D-99A9-937FFBE3D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934075"/>
            <a:ext cx="3524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R1  /  Location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0faa982b9b4e0f"/>
          <a:stretch xmlns:a="http://schemas.openxmlformats.org/drawingml/2006/main"/>
        </p:blipFill>
        <p:spPr>
          <a:xfrm xmlns:a="http://schemas.openxmlformats.org/drawingml/2006/main">
            <a:off x="4267200" y="2135981"/>
            <a:ext cx="2952750" cy="3690938"/>
          </a:xfrm>
          <a:prstGeom xmlns:a="http://schemas.openxmlformats.org/drawingml/2006/main" prst="rect">
            <a:avLst/>
          </a:prstGeom>
        </p:spPr>
      </p:pic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B0CC495-11DD-4C88-9AAD-9D9DB213D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5934075"/>
            <a:ext cx="3524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R2  /  Brand new</a:t>
            </a:r>
          </a:p>
        </p:txBody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1b826f778d4fa1"/>
          <a:stretch xmlns:a="http://schemas.openxmlformats.org/drawingml/2006/main"/>
        </p:blipFill>
        <p:spPr>
          <a:xfrm xmlns:a="http://schemas.openxmlformats.org/drawingml/2006/main">
            <a:off x="7981950" y="2135981"/>
            <a:ext cx="2952750" cy="3690938"/>
          </a:xfrm>
          <a:prstGeom xmlns:a="http://schemas.openxmlformats.org/drawingml/2006/main" prst="rect">
            <a:avLst/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B2956E-CCC5-4981-994A-7CBC19F08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5934075"/>
            <a:ext cx="3524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575">
                <a:solidFill>
                  <a:srgbClr val="B68A4C"/>
                </a:solidFill>
                <a:latin typeface="Inter"/>
                <a:ea typeface="Inter"/>
                <a:cs typeface="Inter"/>
              </a:rPr>
              <a:t>R3  /  Your own place</a:t>
            </a:r>
          </a:p>
        </p:txBody>
      </p:sp>
    </p:spTree>
    <p:extLst>
      <p:ext uri="{BB962C8B-B14F-4D97-AF65-F5344CB8AC3E}">
        <p14:creationId xmlns:p14="http://schemas.microsoft.com/office/powerpoint/2010/main" val="4013230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0505DFC-035E-4BC7-B638-64710FAC1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FOUR-WEEK ROLLOUT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0E4D3F-D632-4EB8-A81C-5A9FC8AA4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Four-week rollout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9BAEE1-53AD-4EA6-96A8-B7572F627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3121D9-25DB-48FA-AC78-05584B682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71B66E-3793-4051-A8D2-E17F47EED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09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724CF8-E616-4480-92AE-A3841A527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200275"/>
            <a:ext cx="1619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B68A4C"/>
                </a:solidFill>
                <a:latin typeface="Inter"/>
                <a:ea typeface="Inter"/>
                <a:cs typeface="Inter"/>
              </a:rPr>
              <a:t>Week 1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64B4C1-07C0-4A00-B924-9DEFEA825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2200275"/>
            <a:ext cx="885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Launch R1 / R2 / R3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30AAC91-2A82-408E-933A-2B57D76F8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2647950"/>
            <a:ext cx="8858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72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725">
                <a:solidFill>
                  <a:srgbClr val="F7F4EF"/>
                </a:solidFill>
                <a:latin typeface="Inter"/>
                <a:ea typeface="Inter"/>
                <a:cs typeface="Inter"/>
              </a:rPr>
              <a:t>Confirm form and tour tracking.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BABE1D-84BC-480E-81F5-FEA2CF42E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171825"/>
            <a:ext cx="1619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B68A4C"/>
                </a:solidFill>
                <a:latin typeface="Inter"/>
                <a:ea typeface="Inter"/>
                <a:cs typeface="Inter"/>
              </a:rPr>
              <a:t>Week 2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E95F40E-5B18-41D7-A9D8-50F948B0B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3171825"/>
            <a:ext cx="885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Compare matched headlines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CE2E435-036C-470B-A7C4-D0EDB3A75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3619500"/>
            <a:ext cx="8858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72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725">
                <a:solidFill>
                  <a:srgbClr val="F7F4EF"/>
                </a:solidFill>
                <a:latin typeface="Inter"/>
                <a:ea typeface="Inter"/>
                <a:cs typeface="Inter"/>
              </a:rPr>
              <a:t>Same visual, caption, CTA, placement, and budget.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7C7FB4-F2C0-499B-983D-0A458DB94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143375"/>
            <a:ext cx="1619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B68A4C"/>
                </a:solidFill>
                <a:latin typeface="Inter"/>
                <a:ea typeface="Inter"/>
                <a:cs typeface="Inter"/>
              </a:rPr>
              <a:t>Week 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223C5A-96C5-4932-824C-BB6D0DEE9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4143375"/>
            <a:ext cx="885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Extend the winning message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626951-9928-4CA2-B893-A1FFB51C1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4591050"/>
            <a:ext cx="8858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72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725">
                <a:solidFill>
                  <a:srgbClr val="F7F4EF"/>
                </a:solidFill>
                <a:latin typeface="Inter"/>
                <a:ea typeface="Inter"/>
                <a:cs typeface="Inter"/>
              </a:rPr>
              <a:t>Fresh visuals. Consistent measurement.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0E86692-69AF-4EA8-B464-177E156FF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114925"/>
            <a:ext cx="1619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00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2100">
                <a:solidFill>
                  <a:srgbClr val="B68A4C"/>
                </a:solidFill>
                <a:latin typeface="Inter"/>
                <a:ea typeface="Inter"/>
                <a:cs typeface="Inter"/>
              </a:rPr>
              <a:t>Week 4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54EBC33-35CB-4F23-8D42-8967D0A42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5114925"/>
            <a:ext cx="885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25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Review tours and leases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E97EBA9-459F-4E76-B3B1-7DEE8D847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5562600"/>
            <a:ext cx="8858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72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725">
                <a:solidFill>
                  <a:srgbClr val="F7F4EF"/>
                </a:solidFill>
                <a:latin typeface="Inter"/>
                <a:ea typeface="Inter"/>
                <a:cs typeface="Inter"/>
              </a:rPr>
              <a:t>Refresh creative. Retain the results.</a:t>
            </a:r>
          </a:p>
        </p:txBody>
      </p:sp>
    </p:spTree>
    <p:extLst>
      <p:ext uri="{BB962C8B-B14F-4D97-AF65-F5344CB8AC3E}">
        <p14:creationId xmlns:p14="http://schemas.microsoft.com/office/powerpoint/2010/main" val="44523604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7DE3BC6-7EE4-44A2-B585-939C0BDD3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MEASUREMENT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D8F1DB-6F5F-4FA1-9FD4-0FF529B7B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Campaign measurement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4311D9-17CC-49B8-BE24-CB86881B2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822E91-960B-46CD-9030-59AAA060C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A581DE-6186-4B46-8C8B-B386DF3E7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B59188-7264-49B0-8C5E-41D1C18C0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200275"/>
            <a:ext cx="504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Cost per booked tour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638CDB-8888-4DF5-93E8-BA59D794D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2247900"/>
            <a:ext cx="5524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Spend ÷ attributed booked tours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ED7E94-3269-42B1-B0F1-61E5973DE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038475"/>
            <a:ext cx="504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Tour show rate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2D40F9-EE3A-4776-8316-DFE911FC0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3086100"/>
            <a:ext cx="5524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Attended tours ÷ booked tours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642D97D-D1F3-4AE6-80AE-A2F5F87AF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76675"/>
            <a:ext cx="504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Tour-to-lease rate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DBF221-FDC6-4072-B02F-FB9F8948A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3924300"/>
            <a:ext cx="5524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Signed leases ÷ attended tours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CB638E-4BB7-463A-88E4-075390222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714875"/>
            <a:ext cx="5048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17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Cost per lease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5102B0B-632D-416B-A6A8-20C8781CB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4762500"/>
            <a:ext cx="5524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Spend ÷ attributed signed leases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4778DB-0FB1-4BBC-8684-E657051B4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781675"/>
            <a:ext cx="109537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B68A4C"/>
                </a:solidFill>
                <a:latin typeface="Inter"/>
                <a:ea typeface="Inter"/>
                <a:cs typeface="Inter"/>
              </a:rPr>
              <a:t>Use one attribution window. Deduplicate inquiries. Allow time to tour and sign.</a:t>
            </a:r>
          </a:p>
        </p:txBody>
      </p:sp>
    </p:spTree>
    <p:extLst>
      <p:ext uri="{BB962C8B-B14F-4D97-AF65-F5344CB8AC3E}">
        <p14:creationId xmlns:p14="http://schemas.microsoft.com/office/powerpoint/2010/main" val="156374695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4A31658-68EA-4C30-ACB7-DA5DD3E3F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LANDING-PAGE DRAFTS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A07165-E047-4BAB-9859-E2BEC0C98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Landing-page handoff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B8B130-5DC0-415B-B120-7C2D68D16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CDBB51-4EAE-4CE3-8A48-90BC4CB0F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540A36-B7AD-4CF2-A893-64C3F1264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11</a:t>
            </a:r>
          </a:p>
        </p:txBody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2a7675e3244482"/>
          <a:stretch xmlns:a="http://schemas.openxmlformats.org/drawingml/2006/main"/>
        </p:blipFill>
        <p:spPr>
          <a:xfrm xmlns:a="http://schemas.openxmlformats.org/drawingml/2006/main">
            <a:off x="8267700" y="2239963"/>
            <a:ext cx="3162300" cy="42164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4C8B88-93E6-4358-AB9E-AE56C6CA2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2200275"/>
            <a:ext cx="3238500" cy="4295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B1B86FF-A423-4F37-A035-F5D211E66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220027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EE4B9E-6981-4D97-B2F1-222BFDEBA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22002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7A0B17D-0A2E-4936-8014-A6C1165BB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68050" y="220027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B85750D-BAA6-448C-B1AC-E9A4613F7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68100" y="22002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2F59E5-69AC-4BE9-9A16-85F82E680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64960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AB7B38-D223-4384-A6DA-3D9621C2C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60960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418149-DBB9-4309-805E-C4CF13F0F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68050" y="64960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66D30AA-BE68-4AA8-BF75-A5C0718F8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68100" y="609600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35FF2EC-795F-48CD-9678-5430224AA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90775"/>
            <a:ext cx="7600950" cy="3000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9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950">
                <a:solidFill>
                  <a:srgbClr val="F7F4EF"/>
                </a:solidFill>
                <a:latin typeface="Inter"/>
                <a:ea typeface="Inter"/>
                <a:cs typeface="Inter"/>
              </a:rPr>
              <a:t>Five existing drafts with the agency.</a:t>
            </a:r>
          </a:p>
          <a:p xmlns:a="http://schemas.openxmlformats.org/drawingml/2006/main">
            <a:pPr>
              <a:buNone/>
              <a:defRPr sz="1950">
                <a:solidFill>
                  <a:srgbClr val="F2EDE4"/>
                </a:solidFill>
                <a:latin typeface="Inter"/>
                <a:ea typeface="Inter"/>
                <a:cs typeface="Inter"/>
              </a:defRPr>
            </a:pPr>
            <a:r>
              <a:rPr sz="1950">
                <a:solidFill>
                  <a:srgbClr val="F2EDE4"/>
                </a:solidFill>
                <a:latin typeface="Inter"/>
                <a:ea typeface="Inter"/>
                <a:cs typeface="Inter"/>
              </a:rPr>
              <a:t/>
            </a:r>
          </a:p>
          <a:p xmlns:a="http://schemas.openxmlformats.org/drawingml/2006/main">
            <a:pPr>
              <a:buNone/>
              <a:defRPr sz="19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950">
                <a:solidFill>
                  <a:srgbClr val="F7F4EF"/>
                </a:solidFill>
                <a:latin typeface="Inter"/>
                <a:ea typeface="Inter"/>
                <a:cs typeface="Inter"/>
              </a:rPr>
              <a:t>Blue Collar Digital owns the rewrites.</a:t>
            </a:r>
          </a:p>
          <a:p xmlns:a="http://schemas.openxmlformats.org/drawingml/2006/main">
            <a:pPr>
              <a:buNone/>
              <a:defRPr sz="19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950">
                <a:solidFill>
                  <a:srgbClr val="F7F4EF"/>
                </a:solidFill>
                <a:latin typeface="Inter"/>
                <a:ea typeface="Inter"/>
                <a:cs typeface="Inter"/>
              </a:rPr>
              <a:t>Use the approved V2 copy and brand guide</a:t>
            </a:r>
          </a:p>
          <a:p xmlns:a="http://schemas.openxmlformats.org/drawingml/2006/main">
            <a:pPr>
              <a:buNone/>
              <a:defRPr sz="19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950">
                <a:solidFill>
                  <a:srgbClr val="F7F4EF"/>
                </a:solidFill>
                <a:latin typeface="Inter"/>
                <a:ea typeface="Inter"/>
                <a:cs typeface="Inter"/>
              </a:rPr>
              <a:t>when preparing the final pages.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654B8E3-A632-4421-9F5F-CCFA23F8A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562600"/>
            <a:ext cx="747712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V1 drafts remain available as reference.</a:t>
            </a:r>
          </a:p>
          <a:p xmlns:a="http://schemas.openxmlformats.org/drawingml/2006/main">
            <a:pPr>
              <a:buNone/>
              <a:defRPr sz="165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650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agency will confirm the campaign destinations.</a:t>
            </a:r>
          </a:p>
        </p:txBody>
      </p:sp>
    </p:spTree>
    <p:extLst>
      <p:ext uri="{BB962C8B-B14F-4D97-AF65-F5344CB8AC3E}">
        <p14:creationId xmlns:p14="http://schemas.microsoft.com/office/powerpoint/2010/main" val="194897443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BE8425B-2B9E-4B7D-8B10-AF0C45F95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RESIDENCE LAYOUTS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F954FE-FA69-4381-841D-ACCC6F22A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Residence layouts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34C15C-2395-4C54-97BC-E967D5B8E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89066C-0602-4826-9784-3FE4D9D21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6EA8C0-4587-4870-9304-64AAC5978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12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207B1B-98BB-42DF-880C-E0F35CAD0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171700"/>
            <a:ext cx="34480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4EF"/>
          </a:solidFill>
          <a:ln xmlns:a="http://schemas.openxmlformats.org/drawingml/2006/main" w="0">
            <a:noFill/>
          </a:ln>
        </p:spPr>
      </p:sp>
      <p:pic>
        <p:nvPicPr>
          <p:cNvPr id="3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3259e1b89f4447"/>
          <a:stretch xmlns:a="http://schemas.openxmlformats.org/drawingml/2006/main"/>
        </p:blipFill>
        <p:spPr>
          <a:xfrm xmlns:a="http://schemas.openxmlformats.org/drawingml/2006/main">
            <a:off x="1427325" y="2238375"/>
            <a:ext cx="1698299" cy="1447800"/>
          </a:xfrm>
          <a:prstGeom xmlns:a="http://schemas.openxmlformats.org/drawingml/2006/main" prst="rect">
            <a:avLst/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936896-682F-4A60-83FA-F8636F970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9525"/>
            <a:ext cx="3524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500">
                <a:solidFill>
                  <a:srgbClr val="F7F4EF"/>
                </a:solidFill>
                <a:latin typeface="Inter"/>
                <a:ea typeface="Inter"/>
                <a:cs typeface="Inter"/>
              </a:rPr>
              <a:t>Studio B1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9AA223-758A-45D7-93B3-0FB62FBED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2171700"/>
            <a:ext cx="34480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4EF"/>
          </a:solidFill>
          <a:ln xmlns:a="http://schemas.openxmlformats.org/drawingml/2006/main" w="0">
            <a:noFill/>
          </a:ln>
        </p:spPr>
      </p:sp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0e2a8d46774181"/>
          <a:stretch xmlns:a="http://schemas.openxmlformats.org/drawingml/2006/main"/>
        </p:blipFill>
        <p:spPr>
          <a:xfrm xmlns:a="http://schemas.openxmlformats.org/drawingml/2006/main">
            <a:off x="5352458" y="2238375"/>
            <a:ext cx="1277534" cy="1447800"/>
          </a:xfrm>
          <a:prstGeom xmlns:a="http://schemas.openxmlformats.org/drawingml/2006/main" prst="rect">
            <a:avLst/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89396B-5CC2-4F67-A922-42457783E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3819525"/>
            <a:ext cx="3524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500">
                <a:solidFill>
                  <a:srgbClr val="F7F4EF"/>
                </a:solidFill>
                <a:latin typeface="Inter"/>
                <a:ea typeface="Inter"/>
                <a:cs typeface="Inter"/>
              </a:rPr>
              <a:t>Studio B2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7C2209-F2F0-4949-9C8A-EA9B3FFF9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2171700"/>
            <a:ext cx="34480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4EF"/>
          </a:solidFill>
          <a:ln xmlns:a="http://schemas.openxmlformats.org/drawingml/2006/main" w="0">
            <a:noFill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0bf9dfcb97493d"/>
          <a:stretch xmlns:a="http://schemas.openxmlformats.org/drawingml/2006/main"/>
        </p:blipFill>
        <p:spPr>
          <a:xfrm xmlns:a="http://schemas.openxmlformats.org/drawingml/2006/main">
            <a:off x="9224160" y="2238375"/>
            <a:ext cx="963630" cy="1447800"/>
          </a:xfrm>
          <a:prstGeom xmlns:a="http://schemas.openxmlformats.org/drawingml/2006/main" prst="rect">
            <a:avLst/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765AB84-486A-402F-BD5D-E640A4B6C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3819525"/>
            <a:ext cx="3524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500">
                <a:solidFill>
                  <a:srgbClr val="F7F4EF"/>
                </a:solidFill>
                <a:latin typeface="Inter"/>
                <a:ea typeface="Inter"/>
                <a:cs typeface="Inter"/>
              </a:rPr>
              <a:t>Studio B5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9BFBE53-0D3A-4E18-B280-0E04473AF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143375"/>
            <a:ext cx="34480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4EF"/>
          </a:solidFill>
          <a:ln xmlns:a="http://schemas.openxmlformats.org/drawingml/2006/main" w="0">
            <a:noFill/>
          </a:ln>
        </p:spPr>
      </p:sp>
      <p:pic>
        <p:nvPicPr>
          <p:cNvPr id="4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98b22c1b434356"/>
          <a:stretch xmlns:a="http://schemas.openxmlformats.org/drawingml/2006/main"/>
        </p:blipFill>
        <p:spPr>
          <a:xfrm xmlns:a="http://schemas.openxmlformats.org/drawingml/2006/main">
            <a:off x="1188148" y="4210050"/>
            <a:ext cx="2176653" cy="1447800"/>
          </a:xfrm>
          <a:prstGeom xmlns:a="http://schemas.openxmlformats.org/drawingml/2006/main" prst="rect">
            <a:avLst/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F8B6E2-C02C-4149-AD8A-C882A1D48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791200"/>
            <a:ext cx="3524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500">
                <a:solidFill>
                  <a:srgbClr val="F7F4EF"/>
                </a:solidFill>
                <a:latin typeface="Inter"/>
                <a:ea typeface="Inter"/>
                <a:cs typeface="Inter"/>
              </a:rPr>
              <a:t>Studio B6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B2D2D98-2435-47D0-9917-62332A185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4143375"/>
            <a:ext cx="34480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4EF"/>
          </a:solidFill>
          <a:ln xmlns:a="http://schemas.openxmlformats.org/drawingml/2006/main" w="0">
            <a:noFill/>
          </a:ln>
        </p:spPr>
      </p:sp>
      <p:pic>
        <p:nvPicPr>
          <p:cNvPr id="4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ca29df730647f1"/>
          <a:stretch xmlns:a="http://schemas.openxmlformats.org/drawingml/2006/main"/>
        </p:blipFill>
        <p:spPr>
          <a:xfrm xmlns:a="http://schemas.openxmlformats.org/drawingml/2006/main">
            <a:off x="5544004" y="4210050"/>
            <a:ext cx="894443" cy="1447800"/>
          </a:xfrm>
          <a:prstGeom xmlns:a="http://schemas.openxmlformats.org/drawingml/2006/main" prst="rect">
            <a:avLst/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DEBFCFC-1C26-4EAB-8977-26BE6B2B8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5791200"/>
            <a:ext cx="3524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500">
                <a:solidFill>
                  <a:srgbClr val="F7F4EF"/>
                </a:solidFill>
                <a:latin typeface="Inter"/>
                <a:ea typeface="Inter"/>
                <a:cs typeface="Inter"/>
              </a:rPr>
              <a:t>One Bedroom B3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A53883B-528B-4D05-9213-920EE1553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4143375"/>
            <a:ext cx="34480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4EF"/>
          </a:solidFill>
          <a:ln xmlns:a="http://schemas.openxmlformats.org/drawingml/2006/main" w="0">
            <a:noFill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c341cce84d4b8a"/>
          <a:stretch xmlns:a="http://schemas.openxmlformats.org/drawingml/2006/main"/>
        </p:blipFill>
        <p:spPr>
          <a:xfrm xmlns:a="http://schemas.openxmlformats.org/drawingml/2006/main">
            <a:off x="8384545" y="4210050"/>
            <a:ext cx="2642859" cy="1447800"/>
          </a:xfrm>
          <a:prstGeom xmlns:a="http://schemas.openxmlformats.org/drawingml/2006/main" prst="rect">
            <a:avLst/>
          </a:prstGeom>
        </p:spPr>
      </p:pic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7CD498C-F1EB-4C0A-9864-25EEA027C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5791200"/>
            <a:ext cx="3524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5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500">
                <a:solidFill>
                  <a:srgbClr val="F7F4EF"/>
                </a:solidFill>
                <a:latin typeface="Inter"/>
                <a:ea typeface="Inter"/>
                <a:cs typeface="Inter"/>
              </a:rPr>
              <a:t>One Bedroom B4</a:t>
            </a:r>
          </a:p>
        </p:txBody>
      </p:sp>
    </p:spTree>
    <p:extLst>
      <p:ext uri="{BB962C8B-B14F-4D97-AF65-F5344CB8AC3E}">
        <p14:creationId xmlns:p14="http://schemas.microsoft.com/office/powerpoint/2010/main" val="45310141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B46310E-08D6-4A70-8285-2D9B9460D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NEXT CAPTURE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189E45-4902-499A-B995-A03B8DB49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Next capture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4FD5DD-7066-45A9-B6DE-CC01877F7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C2F214-88E3-44DB-A60B-6C73418BF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90894A-9013-42E8-A2BD-52AB4063C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13</a:t>
            </a:r>
          </a:p>
        </p:txBody>
      </p:sp>
      <p:pic>
        <p:nvPicPr>
          <p:cNvPr id="2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bebc4921104201"/>
          <a:stretch xmlns:a="http://schemas.openxmlformats.org/drawingml/2006/main"/>
        </p:blipFill>
        <p:spPr>
          <a:xfrm xmlns:a="http://schemas.openxmlformats.org/drawingml/2006/main">
            <a:off x="8173641" y="2114550"/>
            <a:ext cx="3236119" cy="4314825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EA0FFE-5453-460E-85C5-D7F5C2117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2076450"/>
            <a:ext cx="3314700" cy="439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A0C4796-172F-486A-81EC-9838129B2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20764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DF3587-2E96-4216-8168-A3C0600E2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20764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ED9BCA3-C617-4CF2-8053-A73E7C49F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20764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945176-B11C-4D0C-A70D-9326D477A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49050" y="20764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057E68-724F-424C-ACA8-0CF68C683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646747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D54797A-2CF0-47AD-8377-4A26A978A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606742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294BEBA-2F48-47D0-B761-4D7B00EB8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6747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A11B58-F45B-4005-AEDA-412048C7B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49050" y="606742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76F5925-A637-4659-9C8D-85B2CAD47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33625"/>
            <a:ext cx="72866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32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32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Street-level facade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29C57F2-6E3E-42E5-B644-235F882E7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895600"/>
            <a:ext cx="728662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Centered, level, in soft light. Include the full building.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13F2E58-1294-4BDE-A000-9BF3CA386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0"/>
            <a:ext cx="72866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32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32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Neighborhood motion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3E2A270-0A8B-4AF2-8E09-8482539A6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371975"/>
            <a:ext cx="728662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actual approach, sidewalks, and verified local context.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02EF82E-17E7-4935-A110-6CC4F5BD9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286375"/>
            <a:ext cx="72866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32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325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Additional room footage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135C4EF-22B3-410D-85FA-996443964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848350"/>
            <a:ext cx="728662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Slow turns. Level camera. Full doorways and fixtures.</a:t>
            </a:r>
          </a:p>
        </p:txBody>
      </p:sp>
    </p:spTree>
    <p:extLst>
      <p:ext uri="{BB962C8B-B14F-4D97-AF65-F5344CB8AC3E}">
        <p14:creationId xmlns:p14="http://schemas.microsoft.com/office/powerpoint/2010/main" val="1652056601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1E355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F673262-607F-4DEC-B9C2-B8859B893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1000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27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1275">
                <a:solidFill>
                  <a:srgbClr val="B68A4C"/>
                </a:solidFill>
                <a:latin typeface="Inter"/>
                <a:ea typeface="Inter"/>
                <a:cs typeface="Inter"/>
              </a:rPr>
              <a:t>AGENCY HANDOFF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7D0A09-A84D-4B59-B719-AF80A0DBF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110871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3825" b="1">
                <a:solidFill>
                  <a:srgbClr val="F7F4EF"/>
                </a:solidFill>
                <a:latin typeface="Playfair Display"/>
                <a:ea typeface="Playfair Display"/>
                <a:cs typeface="Playfair Display"/>
              </a:rPr>
              <a:t>The campaign kit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48425E-72DB-47FB-8FFB-05E61DB77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895475"/>
            <a:ext cx="138112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0014D0-3F4D-4A69-8DBA-09C26F650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457950"/>
            <a:ext cx="8382000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975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975">
                <a:solidFill>
                  <a:srgbClr val="F7F4EF"/>
                </a:solidFill>
                <a:latin typeface="Inter"/>
                <a:ea typeface="Inter"/>
                <a:cs typeface="Inter"/>
              </a:rPr>
              <a:t>THE RANSTEAD  /  CAMPAIGN KIT V2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B145E2-FC5B-4421-9DA2-F6A0E8655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657975"/>
            <a:ext cx="59055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825">
                <a:solidFill>
                  <a:srgbClr val="B68A4C"/>
                </a:solidFill>
                <a:latin typeface="Inter"/>
                <a:ea typeface="Inter"/>
                <a:cs typeface="Inter"/>
              </a:defRPr>
            </a:pPr>
            <a:r>
              <a:rPr sz="825">
                <a:solidFill>
                  <a:srgbClr val="B68A4C"/>
                </a:solidFill>
                <a:latin typeface="Inter"/>
                <a:ea typeface="Inter"/>
                <a:cs typeface="Inter"/>
              </a:rPr>
              <a:t>14</a:t>
            </a:r>
          </a:p>
        </p:txBody>
      </p:sp>
      <p:pic>
        <p:nvPicPr>
          <p:cNvPr id="2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f1816de1a24dcb"/>
          <a:stretch xmlns:a="http://schemas.openxmlformats.org/drawingml/2006/main"/>
        </p:blipFill>
        <p:spPr>
          <a:xfrm xmlns:a="http://schemas.openxmlformats.org/drawingml/2006/main">
            <a:off x="6061075" y="2190750"/>
            <a:ext cx="5422900" cy="4067175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C15BE6-5E84-4D96-9C0E-B22939EE9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152650"/>
            <a:ext cx="5505450" cy="414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B68A4C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1B43C7-71E7-412A-9008-D05DA5CBB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1526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89EC5F7-C482-4146-817A-9C2134BA5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1526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314CBCA-B73B-4413-94FF-8C5C76FEE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2152650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BD2F100-5E43-487A-85D9-0061E5956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525250" y="2152650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8602A1-1C58-4F4D-8D73-533F3B08F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62960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D6C750-6FA1-4AC9-845F-C437188D4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58959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472DAB-29A6-4EFD-AACA-D88F00D38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6296025"/>
            <a:ext cx="4000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95F23BD-EA96-47B7-A387-97755ACEC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525250" y="5895975"/>
            <a:ext cx="28575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68A4C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3308A82-4D50-4886-9796-95A4E1E04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24100"/>
            <a:ext cx="4953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40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40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rPr>
              <a:t>Campaign site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416192D-C881-40FE-BE58-3BA3B142C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838450"/>
            <a:ext cx="49530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  <a:hlinkClick xmlns:r="http://schemas.openxmlformats.org/officeDocument/2006/relationships" r:id="R36cb07a7f38e4f9f"/>
              </a:rPr>
              <a:t>campaign.theranstead.com</a:t>
            </a:r>
          </a:p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Preview and download every format.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388DF25-F908-4D40-B85D-F2D08F0D0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781425"/>
            <a:ext cx="4953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40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40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  <a:hlinkClick xmlns:r="http://schemas.openxmlformats.org/officeDocument/2006/relationships" r:id="R897f392153d84500"/>
              </a:rPr>
              <a:t>Copy sheet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41A1565-F094-4513-A191-5247D3F66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95775"/>
            <a:ext cx="49530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Meta, Google Search, and YouTube.</a:t>
            </a:r>
          </a:p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One tab per route, with character counts.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262479E-2BAD-46FF-9F39-5FC303378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238750"/>
            <a:ext cx="4953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240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</a:defRPr>
            </a:pPr>
            <a:r>
              <a:rPr sz="2400">
                <a:solidFill>
                  <a:srgbClr val="B68A4C"/>
                </a:solidFill>
                <a:latin typeface="Playfair Display"/>
                <a:ea typeface="Playfair Display"/>
                <a:cs typeface="Playfair Display"/>
                <a:hlinkClick xmlns:r="http://schemas.openxmlformats.org/officeDocument/2006/relationships" r:id="R201787c059894ebf"/>
              </a:rPr>
              <a:t>Shared Drive folder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6F24524-C0C2-43FC-A3FA-254D57B84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753100"/>
            <a:ext cx="49530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Clean masters, branded exports,</a:t>
            </a:r>
          </a:p>
          <a:p xmlns:a="http://schemas.openxmlformats.org/drawingml/2006/main">
            <a:pPr>
              <a:buNone/>
              <a:defRPr sz="1800">
                <a:solidFill>
                  <a:srgbClr val="F7F4EF"/>
                </a:solidFill>
                <a:latin typeface="Inter"/>
                <a:ea typeface="Inter"/>
                <a:cs typeface="Inter"/>
              </a:defRPr>
            </a:pPr>
            <a:r>
              <a:rPr sz="1800">
                <a:solidFill>
                  <a:srgbClr val="F7F4EF"/>
                </a:solidFill>
                <a:latin typeface="Inter"/>
                <a:ea typeface="Inter"/>
                <a:cs typeface="Inter"/>
              </a:rPr>
              <a:t>source photos, brand assets, and deck.</a:t>
            </a:r>
          </a:p>
        </p:txBody>
      </p:sp>
    </p:spTree>
    <p:extLst>
      <p:ext uri="{BB962C8B-B14F-4D97-AF65-F5344CB8AC3E}">
        <p14:creationId xmlns:p14="http://schemas.microsoft.com/office/powerpoint/2010/main" val="619618490"/>
      </p:ext>
    </p:extLst>
  </p:cSld>
</p:sld>
</file>

<file path=ppt/theme/theme1.xml><?xml version="1.0" encoding="utf-8"?>
<a:theme xmlns:a="http://schemas.openxmlformats.org/drawingml/2006/main" name="ChatGPT">
  <a:themeElements>
    <a:clrScheme name="The Ranstead">
      <a:dk1>
        <a:srgbClr val="333333"/>
      </a:dk1>
      <a:lt1>
        <a:srgbClr val="F7F4EF"/>
      </a:lt1>
      <a:dk2>
        <a:srgbClr val="1E3557"/>
      </a:dk2>
      <a:lt2>
        <a:srgbClr val="F7F4EF"/>
      </a:lt2>
      <a:accent1>
        <a:srgbClr val="1E3557"/>
      </a:accent1>
      <a:accent2>
        <a:srgbClr val="B68A4C"/>
      </a:accent2>
      <a:accent3>
        <a:srgbClr val="F7F4EF"/>
      </a:accent3>
      <a:accent4>
        <a:srgbClr val="333333"/>
      </a:accent4>
      <a:accent5>
        <a:srgbClr val="1E3557"/>
      </a:accent5>
      <a:accent6>
        <a:srgbClr val="B68A4C"/>
      </a:accent6>
      <a:hlink>
        <a:srgbClr val="B68A4C"/>
      </a:hlink>
      <a:folHlink>
        <a:srgbClr val="B68A4C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The Ranstead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2026-09-13T23:31:45.9710000Z</dcterms:created>
  <dcterms:modified xsi:type="dcterms:W3CDTF">2026-09-13T23:31:45.9710000Z</dcterms:modified>
</coreProperties>
</file>